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1" r:id="rId4"/>
    <p:sldId id="319" r:id="rId5"/>
    <p:sldId id="329" r:id="rId6"/>
    <p:sldId id="321" r:id="rId7"/>
    <p:sldId id="322" r:id="rId8"/>
    <p:sldId id="330" r:id="rId9"/>
    <p:sldId id="328" r:id="rId10"/>
    <p:sldId id="326" r:id="rId11"/>
    <p:sldId id="331" r:id="rId12"/>
    <p:sldId id="332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C0E"/>
    <a:srgbClr val="C5B914"/>
    <a:srgbClr val="EB4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3"/>
    <p:restoredTop sz="94789"/>
  </p:normalViewPr>
  <p:slideViewPr>
    <p:cSldViewPr>
      <p:cViewPr varScale="1">
        <p:scale>
          <a:sx n="127" d="100"/>
          <a:sy n="127" d="100"/>
        </p:scale>
        <p:origin x="184" y="640"/>
      </p:cViewPr>
      <p:guideLst>
        <p:guide orient="horz" pos="1620"/>
        <p:guide pos="2880"/>
        <p:guide orient="horz" pos="17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D84D85F-57CF-4C30-A26B-9C8FFF0AC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697A9B-31EF-4AF6-8013-8BB67B692F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78437-0E0E-4EE0-ADB7-35F44842DA23}" type="datetimeFigureOut">
              <a:rPr lang="ko-KR" altLang="en-US" smtClean="0"/>
              <a:t>2022. 2. 1.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C3F984-97B8-4D88-A5B8-5BD2116FB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A8DCD-E53B-4B8A-94DE-E4B3DACCDE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7A9F4-51C5-45B1-87B0-A224D9D3A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56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EEE47-5DCC-45F8-B981-F344E32420FA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21DC3-EA51-4687-A7C1-6A63FDCBF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8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첫 번째로 생각해야 할 것은 완성된 시스템의 비즈니스 목적이 무엇인지 알아야 한다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목적에 따라서 문제를 어떻게 구상할지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어떤 알고리즘을 선택하고 어떤 성능지표를 사용할지 결정할 수 있기 때문이다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endParaRPr kumimoji="1" lang="en-US" altLang="ko-KR" dirty="0">
              <a:latin typeface="+mn-ea"/>
              <a:ea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21DC3-EA51-4687-A7C1-6A63FDCBFB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첫 번째로 생각해야 할 것은 완성된 시스템의 비즈니스 목적이 무엇인지 알아야 한다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목적에 따라서 문제를 어떻게 구상할지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어떤 알고리즘을 선택하고 어떤 성능지표를 사용할지 결정할 수 있기 때문이다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endParaRPr kumimoji="1" lang="en-US" altLang="ko-KR" dirty="0">
              <a:latin typeface="+mn-ea"/>
              <a:ea typeface="+mn-ea"/>
            </a:endParaRPr>
          </a:p>
          <a:p>
            <a:endParaRPr kumimoji="1" lang="en-US" altLang="ko-KR" dirty="0">
              <a:latin typeface="+mn-ea"/>
              <a:ea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21DC3-EA51-4687-A7C1-6A63FDCBFB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등록자 수와 별개로 실제 거래량과 밀접한 요소의 분석결과는 </a:t>
            </a:r>
            <a:r>
              <a:rPr kumimoji="1" lang="ko-KR" altLang="en-US" dirty="0" err="1">
                <a:latin typeface="+mn-ea"/>
                <a:ea typeface="+mn-ea"/>
              </a:rPr>
              <a:t>등록자수와</a:t>
            </a:r>
            <a:r>
              <a:rPr kumimoji="1" lang="ko-KR" altLang="en-US" dirty="0">
                <a:latin typeface="+mn-ea"/>
                <a:ea typeface="+mn-ea"/>
              </a:rPr>
              <a:t> 다른 양상을 보인다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avg parcel post / Transfer / pay </a:t>
            </a:r>
            <a:r>
              <a:rPr kumimoji="1" lang="ko-KR" altLang="en-US" dirty="0">
                <a:latin typeface="+mn-ea"/>
                <a:ea typeface="+mn-ea"/>
              </a:rPr>
              <a:t>건 수는 </a:t>
            </a:r>
            <a:r>
              <a:rPr kumimoji="1" lang="en-US" altLang="ko-KR" dirty="0">
                <a:latin typeface="+mn-ea"/>
                <a:ea typeface="+mn-ea"/>
              </a:rPr>
              <a:t>30</a:t>
            </a:r>
            <a:r>
              <a:rPr kumimoji="1" lang="ko-KR" altLang="en-US" dirty="0">
                <a:latin typeface="+mn-ea"/>
                <a:ea typeface="+mn-ea"/>
              </a:rPr>
              <a:t>대가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또 여성이 월등히 높음을 확인</a:t>
            </a:r>
            <a:endParaRPr kumimoji="1" lang="en-US" altLang="ko-KR" dirty="0">
              <a:latin typeface="+mn-ea"/>
              <a:ea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21DC3-EA51-4687-A7C1-6A63FDCBFB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21DC3-EA51-4687-A7C1-6A63FDCBFB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0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>
              <a:latin typeface="+mn-ea"/>
              <a:ea typeface="+mn-ea"/>
            </a:endParaRPr>
          </a:p>
          <a:p>
            <a:endParaRPr kumimoji="1" lang="en-US" altLang="ko-KR" dirty="0">
              <a:latin typeface="+mn-ea"/>
              <a:ea typeface="+mn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321DC3-EA51-4687-A7C1-6A63FDCBFB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2237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44605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844605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82869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121133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9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5" y="1707654"/>
            <a:ext cx="5428593" cy="297453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79406" y="1864434"/>
            <a:ext cx="3624668" cy="2343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114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0" y="1361810"/>
            <a:ext cx="2520280" cy="25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9" y="1361810"/>
            <a:ext cx="2520280" cy="25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38" y="1361810"/>
            <a:ext cx="2520280" cy="25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2426" y="1468471"/>
            <a:ext cx="2305398" cy="1560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04671" y="1468471"/>
            <a:ext cx="2305398" cy="1560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26916" y="1468471"/>
            <a:ext cx="2305398" cy="1560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804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7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5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i="0" dirty="0">
                <a:latin typeface="NanumSquare Bold" panose="020B0600000101010101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i="0" dirty="0">
                <a:solidFill>
                  <a:schemeClr val="bg1"/>
                </a:solidFill>
                <a:latin typeface="NanumSquare Bold" panose="020B0600000101010101" pitchFamily="34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i="0" dirty="0">
                <a:solidFill>
                  <a:schemeClr val="tx1"/>
                </a:solidFill>
                <a:latin typeface="NanumSquare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39502"/>
            <a:ext cx="417646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372" y="1491630"/>
            <a:ext cx="4176464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622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39502"/>
            <a:ext cx="417646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372" y="1491630"/>
            <a:ext cx="4176464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8077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631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48" y="533436"/>
            <a:ext cx="9144000" cy="136815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771550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134761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779912" y="0"/>
            <a:ext cx="1512168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08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0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1707654"/>
            <a:ext cx="9144000" cy="18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187544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3347784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5508024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7668261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71799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932038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092277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935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307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797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760122"/>
            <a:ext cx="2915816" cy="26757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28184" y="0"/>
            <a:ext cx="2915816" cy="34358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9862"/>
            <a:ext cx="4572000" cy="1563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35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2237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44605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844605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82869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121133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746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742950"/>
            <a:ext cx="2915816" cy="440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059832" y="0"/>
            <a:ext cx="6084168" cy="2715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565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46270" y="3075998"/>
            <a:ext cx="1800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i="0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897730" y="1275606"/>
            <a:ext cx="1800000" cy="17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i="0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6270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9773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339751" y="3075998"/>
            <a:ext cx="4464497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339751" y="1275606"/>
            <a:ext cx="4464497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680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0" y="1361810"/>
            <a:ext cx="2520280" cy="25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9" y="1361810"/>
            <a:ext cx="2520280" cy="25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38" y="1361810"/>
            <a:ext cx="2520280" cy="25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2426" y="1468471"/>
            <a:ext cx="2305398" cy="1560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04671" y="1468471"/>
            <a:ext cx="2305398" cy="1560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26916" y="1468471"/>
            <a:ext cx="2305398" cy="1560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64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923928" y="1707654"/>
            <a:ext cx="4283968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27584" y="1059582"/>
            <a:ext cx="3420000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80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75" y="1707654"/>
            <a:ext cx="5428593" cy="297453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279406" y="1864434"/>
            <a:ext cx="3624668" cy="2343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395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709228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51720" y="699542"/>
            <a:ext cx="709228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907704" cy="514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86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991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i="0" dirty="0">
                <a:latin typeface="NanumSquare Bold" panose="020B0600000101010101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i="0" dirty="0">
                <a:solidFill>
                  <a:schemeClr val="bg1"/>
                </a:solidFill>
                <a:latin typeface="NanumSquare Bold" panose="020B0600000101010101" pitchFamily="34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i="0" dirty="0">
                <a:solidFill>
                  <a:schemeClr val="tx1"/>
                </a:solidFill>
                <a:latin typeface="NanumSquare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127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flipV="1">
            <a:off x="0" y="-1"/>
            <a:ext cx="4932040" cy="3785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56992" y="2269864"/>
            <a:ext cx="4787008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56992" y="2743440"/>
            <a:ext cx="478700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54" flipH="1">
            <a:off x="759096" y="1677208"/>
            <a:ext cx="3173758" cy="2033012"/>
          </a:xfrm>
          <a:prstGeom prst="rect">
            <a:avLst/>
          </a:prstGeom>
        </p:spPr>
      </p:pic>
      <p:sp>
        <p:nvSpPr>
          <p:cNvPr id="7" name="Right Triangle 6"/>
          <p:cNvSpPr/>
          <p:nvPr userDrawn="1"/>
        </p:nvSpPr>
        <p:spPr>
          <a:xfrm rot="10800000" flipV="1">
            <a:off x="6910736" y="3427539"/>
            <a:ext cx="2233264" cy="171596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39502"/>
            <a:ext cx="417646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372" y="1491630"/>
            <a:ext cx="4176464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942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440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7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709228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051720" y="699542"/>
            <a:ext cx="709228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907704" cy="5148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54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1707654"/>
            <a:ext cx="9144000" cy="18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187544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3347784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5508024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7668261" y="3508131"/>
            <a:ext cx="288032" cy="2483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028028" y="0"/>
            <a:ext cx="309634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5064981"/>
            <a:ext cx="9144000" cy="831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latin typeface="NanumSquare Bold" panose="020B0600000101010101" pitchFamily="34" charset="-127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1560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71799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932038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092277" y="188775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923928" y="1707654"/>
            <a:ext cx="4283968" cy="2952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i="0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27584" y="1059582"/>
            <a:ext cx="3420000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28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742950"/>
            <a:ext cx="2915816" cy="440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059832" y="0"/>
            <a:ext cx="6084168" cy="2715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09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760122"/>
            <a:ext cx="2915816" cy="26757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28184" y="0"/>
            <a:ext cx="2915816" cy="34358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9862"/>
            <a:ext cx="4572000" cy="15636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264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46270" y="3075998"/>
            <a:ext cx="1800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i="0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897730" y="1275606"/>
            <a:ext cx="1800000" cy="17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i="0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46270" y="1275606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897730" y="3075998"/>
            <a:ext cx="180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339751" y="3075998"/>
            <a:ext cx="4464497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339751" y="1275606"/>
            <a:ext cx="4464497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116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55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  <p:sldLayoutId id="2147483669" r:id="rId12"/>
    <p:sldLayoutId id="2147483670" r:id="rId13"/>
    <p:sldLayoutId id="2147483656" r:id="rId14"/>
    <p:sldLayoutId id="2147483671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0" r:id="rId2"/>
    <p:sldLayoutId id="2147483701" r:id="rId3"/>
    <p:sldLayoutId id="214748370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251372" y="4768032"/>
            <a:ext cx="8860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5</a:t>
            </a:r>
            <a:r>
              <a:rPr lang="ko-KR" altLang="en-US" sz="1200" b="1" dirty="0">
                <a:solidFill>
                  <a:schemeClr val="accent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조 </a:t>
            </a:r>
            <a:r>
              <a:rPr lang="ko-KR" altLang="en-US" sz="1200" b="1" dirty="0" err="1">
                <a:solidFill>
                  <a:schemeClr val="accent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공혜정</a:t>
            </a:r>
            <a:r>
              <a:rPr lang="ko-KR" altLang="en-US" sz="1200" b="1" dirty="0">
                <a:solidFill>
                  <a:schemeClr val="accent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</a:t>
            </a:r>
            <a:r>
              <a:rPr lang="ko-KR" altLang="en-US" sz="1200" b="1" dirty="0" err="1">
                <a:solidFill>
                  <a:schemeClr val="accent2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정다예</a:t>
            </a:r>
            <a:endParaRPr lang="ko-KR" altLang="en-US" sz="1200" b="1" dirty="0">
              <a:solidFill>
                <a:schemeClr val="accent2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339502"/>
            <a:ext cx="7344816" cy="1080121"/>
          </a:xfrm>
        </p:spPr>
        <p:txBody>
          <a:bodyPr/>
          <a:lstStyle/>
          <a:p>
            <a:pPr lvl="0"/>
            <a:endParaRPr lang="en-US" altLang="ko-KR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lvl="0"/>
            <a:r>
              <a:rPr lang="ko-KR" altLang="en-US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사용자 행태 분석</a:t>
            </a:r>
            <a:r>
              <a:rPr lang="en-US" altLang="ko-KR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보고서</a:t>
            </a:r>
            <a:endParaRPr lang="en-US" altLang="ko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>
                <a:ea typeface="NanumSquare Bold" panose="020B0600000101010101" pitchFamily="34" charset="-127"/>
              </a:rPr>
              <a:t>번개장터</a:t>
            </a:r>
            <a:r>
              <a:rPr lang="ko-KR" altLang="en-US" dirty="0">
                <a:ea typeface="NanumSquare Bold" panose="020B0600000101010101" pitchFamily="34" charset="-127"/>
              </a:rPr>
              <a:t> 데이터를 활용한 데이터 분석 프로젝트 </a:t>
            </a:r>
            <a:r>
              <a:rPr lang="en-US" altLang="ko-KR" dirty="0">
                <a:ea typeface="NanumSquare Bold" panose="020B0600000101010101" pitchFamily="34" charset="-127"/>
              </a:rPr>
              <a:t>   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0CC102-7A69-9D46-BEDB-0B93B3CA8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4272" r="4948" b="57000"/>
          <a:stretch/>
        </p:blipFill>
        <p:spPr bwMode="auto">
          <a:xfrm>
            <a:off x="207222" y="98469"/>
            <a:ext cx="2652217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FE4D525-F4E0-D442-A6BA-CA843229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결론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D8FDAD49-4068-274D-BDE6-EB3E91077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수행 환경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600A031B-BA64-E246-9DDB-404E9AEF097B}"/>
              </a:ext>
            </a:extLst>
          </p:cNvPr>
          <p:cNvSpPr/>
          <p:nvPr/>
        </p:nvSpPr>
        <p:spPr>
          <a:xfrm>
            <a:off x="913187" y="1449849"/>
            <a:ext cx="504579" cy="504579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1BEC9E61-AE7C-3B49-905D-711FE8381CD0}"/>
              </a:ext>
            </a:extLst>
          </p:cNvPr>
          <p:cNvSpPr/>
          <p:nvPr/>
        </p:nvSpPr>
        <p:spPr>
          <a:xfrm>
            <a:off x="907282" y="1486138"/>
            <a:ext cx="516388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FCB21A70-464F-3A48-AA39-1F9263C5A11D}"/>
              </a:ext>
            </a:extLst>
          </p:cNvPr>
          <p:cNvSpPr/>
          <p:nvPr/>
        </p:nvSpPr>
        <p:spPr>
          <a:xfrm>
            <a:off x="913187" y="3003275"/>
            <a:ext cx="504579" cy="504579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5B8FD458-9D64-E045-9AB6-963CF2EF06D1}"/>
              </a:ext>
            </a:extLst>
          </p:cNvPr>
          <p:cNvSpPr/>
          <p:nvPr/>
        </p:nvSpPr>
        <p:spPr>
          <a:xfrm>
            <a:off x="907282" y="3040087"/>
            <a:ext cx="516388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5BE920-B8BD-D549-A20A-9E9B80E23A72}"/>
              </a:ext>
            </a:extLst>
          </p:cNvPr>
          <p:cNvSpPr txBox="1"/>
          <p:nvPr/>
        </p:nvSpPr>
        <p:spPr>
          <a:xfrm>
            <a:off x="1467966" y="1548249"/>
            <a:ext cx="62080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사용한 협업 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8756E-72A7-8E44-B7F7-A4F6A2ABC8F3}"/>
              </a:ext>
            </a:extLst>
          </p:cNvPr>
          <p:cNvSpPr txBox="1"/>
          <p:nvPr/>
        </p:nvSpPr>
        <p:spPr>
          <a:xfrm>
            <a:off x="1467966" y="3120147"/>
            <a:ext cx="62080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수행 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89897-E4C2-4F71-9A68-66D92F1F1D6D}"/>
              </a:ext>
            </a:extLst>
          </p:cNvPr>
          <p:cNvSpPr txBox="1"/>
          <p:nvPr/>
        </p:nvSpPr>
        <p:spPr>
          <a:xfrm>
            <a:off x="1388269" y="2017752"/>
            <a:ext cx="62080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Slack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멤버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&amp;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강사님 의사소통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Notion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참조 자료 공유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회의록 및 일정 조율 기록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Google Drive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진행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작업물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및 최종 결과물 업로드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CF960-E7C6-4E6B-8E83-F535FF3C6203}"/>
              </a:ext>
            </a:extLst>
          </p:cNvPr>
          <p:cNvSpPr txBox="1"/>
          <p:nvPr/>
        </p:nvSpPr>
        <p:spPr>
          <a:xfrm>
            <a:off x="1403648" y="3550245"/>
            <a:ext cx="620806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Google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Colab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기본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EDA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및 데이터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전처리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Tableau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시각화 및 분석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PPT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자료 활용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8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C79580C-FEAB-814E-ABFE-3920817FD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83718"/>
            <a:ext cx="9144000" cy="576064"/>
          </a:xfrm>
        </p:spPr>
        <p:txBody>
          <a:bodyPr/>
          <a:lstStyle/>
          <a:p>
            <a:r>
              <a:rPr lang="en-US" altLang="ko-KR" sz="4000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Q &amp; A</a:t>
            </a:r>
            <a:endParaRPr lang="ko-Kore-KR" altLang="en-US" sz="4000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14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339502"/>
            <a:ext cx="41399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itchFamily="34" charset="0"/>
              </a:rPr>
              <a:t>목차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Arial" pitchFamily="34" charset="0"/>
            </a:endParaRPr>
          </a:p>
        </p:txBody>
      </p:sp>
      <p:cxnSp>
        <p:nvCxnSpPr>
          <p:cNvPr id="5" name="Straight Connector 4"/>
          <p:cNvCxnSpPr>
            <a:cxnSpLocks/>
            <a:endCxn id="10" idx="4"/>
          </p:cNvCxnSpPr>
          <p:nvPr/>
        </p:nvCxnSpPr>
        <p:spPr>
          <a:xfrm flipH="1">
            <a:off x="4565377" y="0"/>
            <a:ext cx="6624" cy="386485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/>
          <p:cNvSpPr/>
          <p:nvPr/>
        </p:nvSpPr>
        <p:spPr>
          <a:xfrm>
            <a:off x="4457377" y="1385143"/>
            <a:ext cx="216000" cy="21600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457377" y="3648856"/>
            <a:ext cx="216000" cy="21600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048" y="1323866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1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프로젝트 개요</a:t>
            </a:r>
          </a:p>
        </p:txBody>
      </p:sp>
      <p:sp>
        <p:nvSpPr>
          <p:cNvPr id="27" name="Flowchart: Connector 6">
            <a:extLst>
              <a:ext uri="{FF2B5EF4-FFF2-40B4-BE49-F238E27FC236}">
                <a16:creationId xmlns:a16="http://schemas.microsoft.com/office/drawing/2014/main" id="{943A749D-9CA0-0542-B86E-7F777D85F811}"/>
              </a:ext>
            </a:extLst>
          </p:cNvPr>
          <p:cNvSpPr/>
          <p:nvPr/>
        </p:nvSpPr>
        <p:spPr>
          <a:xfrm>
            <a:off x="4457377" y="2159092"/>
            <a:ext cx="216000" cy="21600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2A1CC1-7C8D-4C4F-9CF2-8DEE2D15A962}"/>
              </a:ext>
            </a:extLst>
          </p:cNvPr>
          <p:cNvSpPr txBox="1"/>
          <p:nvPr/>
        </p:nvSpPr>
        <p:spPr>
          <a:xfrm>
            <a:off x="5004048" y="2120985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2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Tableau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를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활용한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사용자 행태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BD5D16-D859-0340-A658-46CE0B8DFF70}"/>
              </a:ext>
            </a:extLst>
          </p:cNvPr>
          <p:cNvSpPr txBox="1"/>
          <p:nvPr/>
        </p:nvSpPr>
        <p:spPr>
          <a:xfrm>
            <a:off x="5004048" y="3587579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3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결론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710ED-EF2D-8D48-AD46-091D1573DC83}"/>
              </a:ext>
            </a:extLst>
          </p:cNvPr>
          <p:cNvSpPr txBox="1"/>
          <p:nvPr/>
        </p:nvSpPr>
        <p:spPr>
          <a:xfrm>
            <a:off x="5148064" y="2420183"/>
            <a:ext cx="320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2.1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데이터 관계도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2.2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데이터 전처리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2.3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Tableau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분석 내용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23528" y="1923678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?</a:t>
            </a:r>
            <a:endParaRPr lang="ko-KR" altLang="en-US" sz="11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직사각형 1"/>
          <p:cNvSpPr/>
          <p:nvPr/>
        </p:nvSpPr>
        <p:spPr>
          <a:xfrm>
            <a:off x="323528" y="2518964"/>
            <a:ext cx="360000" cy="360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02</a:t>
            </a:r>
            <a:endParaRPr lang="ko-KR" altLang="en-US" sz="11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568" y="1956811"/>
            <a:ext cx="327681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번개장터는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어떤 사용자들이 많이 이용할까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?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568" y="3145205"/>
            <a:ext cx="288032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사용자들은 어떤 취향을 가지고 있을까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?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568" y="3739402"/>
            <a:ext cx="362466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번개장터가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 추천해주는 광고는 얼마나 효과적일까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?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3568" y="4333600"/>
            <a:ext cx="31328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취향을 저격하려면 어떤 것들을 고려해야할까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?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9492E42C-94BC-FC4A-8C93-303C195A7C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550" b="13550"/>
          <a:stretch>
            <a:fillRect/>
          </a:stretch>
        </p:blipFill>
        <p:spPr>
          <a:xfrm>
            <a:off x="4283968" y="1864434"/>
            <a:ext cx="3624668" cy="23431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0EF08A-431B-E64A-BD1B-22390491A420}"/>
              </a:ext>
            </a:extLst>
          </p:cNvPr>
          <p:cNvSpPr txBox="1"/>
          <p:nvPr/>
        </p:nvSpPr>
        <p:spPr>
          <a:xfrm>
            <a:off x="503548" y="1215503"/>
            <a:ext cx="81369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 err="1">
                <a:solidFill>
                  <a:srgbClr val="5C5C5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번개장터</a:t>
            </a:r>
            <a:r>
              <a:rPr lang="en-US" altLang="ko-KR" sz="2400" b="1" dirty="0">
                <a:solidFill>
                  <a:srgbClr val="5C5C5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5C5C5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C5C5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rgbClr val="5C5C5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취향을 잇는 거래</a:t>
            </a:r>
            <a:endParaRPr lang="en" altLang="ko-Kore-KR" sz="1600" b="1" dirty="0">
              <a:solidFill>
                <a:srgbClr val="5C5C5C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7D0A19EA-9B67-4240-9986-C6BE1A9D945F}"/>
              </a:ext>
            </a:extLst>
          </p:cNvPr>
          <p:cNvSpPr/>
          <p:nvPr/>
        </p:nvSpPr>
        <p:spPr>
          <a:xfrm>
            <a:off x="323528" y="2513597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?</a:t>
            </a:r>
            <a:endParaRPr lang="ko-KR" altLang="en-US" sz="11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885E9C9B-648C-B945-8049-1604DCB499BA}"/>
              </a:ext>
            </a:extLst>
          </p:cNvPr>
          <p:cNvSpPr/>
          <p:nvPr/>
        </p:nvSpPr>
        <p:spPr>
          <a:xfrm>
            <a:off x="323528" y="3103516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?</a:t>
            </a:r>
            <a:endParaRPr lang="ko-KR" altLang="en-US" sz="11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5ABCE536-D084-E740-A211-746A3B874FAF}"/>
              </a:ext>
            </a:extLst>
          </p:cNvPr>
          <p:cNvSpPr/>
          <p:nvPr/>
        </p:nvSpPr>
        <p:spPr>
          <a:xfrm>
            <a:off x="323528" y="3679580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?</a:t>
            </a:r>
            <a:endParaRPr lang="ko-KR" altLang="en-US" sz="11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3A135FF8-5B2A-F246-8CF6-419E126D0E2F}"/>
              </a:ext>
            </a:extLst>
          </p:cNvPr>
          <p:cNvSpPr/>
          <p:nvPr/>
        </p:nvSpPr>
        <p:spPr>
          <a:xfrm>
            <a:off x="323528" y="4255644"/>
            <a:ext cx="360000" cy="36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?</a:t>
            </a:r>
            <a:endParaRPr lang="ko-KR" altLang="en-US" sz="11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6A1F20-4312-B347-823B-5D997F39B9ED}"/>
              </a:ext>
            </a:extLst>
          </p:cNvPr>
          <p:cNvSpPr txBox="1"/>
          <p:nvPr/>
        </p:nvSpPr>
        <p:spPr>
          <a:xfrm>
            <a:off x="683568" y="2538702"/>
            <a:ext cx="327681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어떤 연령층의 사용자들이 가장 많을까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?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0DCE3F5D-ABB9-DF45-B997-15458DAAC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ore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프로젝트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개요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8465D4B0-0EEA-9947-9A96-2E35A0DE7F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목적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행태 분석을 통한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Insight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도출</a:t>
            </a:r>
          </a:p>
        </p:txBody>
      </p:sp>
    </p:spTree>
    <p:extLst>
      <p:ext uri="{BB962C8B-B14F-4D97-AF65-F5344CB8AC3E}">
        <p14:creationId xmlns:p14="http://schemas.microsoft.com/office/powerpoint/2010/main" val="334688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FE4D525-F4E0-D442-A6BA-CA843229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Tableau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EDA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D8FDAD49-4068-274D-BDE6-EB3E91077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 관계도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1DE6B244-1B05-5E4D-B644-63DB24FF4F25}"/>
              </a:ext>
            </a:extLst>
          </p:cNvPr>
          <p:cNvSpPr/>
          <p:nvPr/>
        </p:nvSpPr>
        <p:spPr>
          <a:xfrm>
            <a:off x="6713348" y="2208406"/>
            <a:ext cx="1480920" cy="14809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View</a:t>
            </a:r>
          </a:p>
          <a:p>
            <a:pPr algn="ctr"/>
            <a:r>
              <a:rPr lang="en-US" altLang="ko-KR" sz="1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log</a:t>
            </a:r>
            <a:endParaRPr lang="ko-KR" altLang="en-US" sz="10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A286B2-82B4-D249-99E8-180E6048D986}"/>
              </a:ext>
            </a:extLst>
          </p:cNvPr>
          <p:cNvSpPr/>
          <p:nvPr/>
        </p:nvSpPr>
        <p:spPr>
          <a:xfrm>
            <a:off x="1259632" y="1762566"/>
            <a:ext cx="1581528" cy="15815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AD</a:t>
            </a:r>
            <a:endParaRPr lang="ko-KR" altLang="en-US" sz="14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5C186219-3058-D641-984A-0D3FB461BF1B}"/>
              </a:ext>
            </a:extLst>
          </p:cNvPr>
          <p:cNvSpPr/>
          <p:nvPr/>
        </p:nvSpPr>
        <p:spPr>
          <a:xfrm>
            <a:off x="2558424" y="1762566"/>
            <a:ext cx="1581528" cy="15815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Advertiser</a:t>
            </a:r>
            <a:endParaRPr lang="ko-KR" altLang="en-US" sz="130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543497E2-F5B4-9744-8BC0-4875B9A50103}"/>
              </a:ext>
            </a:extLst>
          </p:cNvPr>
          <p:cNvSpPr/>
          <p:nvPr/>
        </p:nvSpPr>
        <p:spPr>
          <a:xfrm>
            <a:off x="5016404" y="2177158"/>
            <a:ext cx="1480920" cy="14809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Viewer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AA40E-C9E3-994B-A5C3-E77F5B319C4C}"/>
              </a:ext>
            </a:extLst>
          </p:cNvPr>
          <p:cNvSpPr txBox="1"/>
          <p:nvPr/>
        </p:nvSpPr>
        <p:spPr>
          <a:xfrm>
            <a:off x="1531505" y="2356887"/>
            <a:ext cx="20351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User_id</a:t>
            </a:r>
            <a:endParaRPr lang="en-US" altLang="ko-KR" sz="1400" b="1" dirty="0">
              <a:solidFill>
                <a:schemeClr val="accent3">
                  <a:lumMod val="40000"/>
                  <a:lumOff val="6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  <a:p>
            <a:pPr algn="ctr"/>
            <a:r>
              <a:rPr lang="en-US" altLang="ko-KR" sz="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광고주</a:t>
            </a:r>
            <a:r>
              <a:rPr lang="en-US" altLang="ko-KR" sz="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)</a:t>
            </a:r>
            <a:endParaRPr lang="ko-KR" altLang="en-US" sz="800" b="1" dirty="0">
              <a:solidFill>
                <a:schemeClr val="accent3">
                  <a:lumMod val="40000"/>
                  <a:lumOff val="6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15" name="Oval 6">
            <a:extLst>
              <a:ext uri="{FF2B5EF4-FFF2-40B4-BE49-F238E27FC236}">
                <a16:creationId xmlns:a16="http://schemas.microsoft.com/office/drawing/2014/main" id="{3B4E16EE-3531-4274-AC21-A2FA4A63F0AE}"/>
              </a:ext>
            </a:extLst>
          </p:cNvPr>
          <p:cNvSpPr/>
          <p:nvPr/>
        </p:nvSpPr>
        <p:spPr>
          <a:xfrm>
            <a:off x="5844142" y="1275606"/>
            <a:ext cx="1480920" cy="14809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Impression</a:t>
            </a:r>
          </a:p>
          <a:p>
            <a:pPr algn="ctr"/>
            <a:r>
              <a:rPr lang="en-US" altLang="ko-KR" sz="14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log</a:t>
            </a:r>
            <a:endParaRPr lang="ko-KR" altLang="en-US" sz="10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7597FBC-1CEF-4382-A3D5-EF09A847FBBD}"/>
              </a:ext>
            </a:extLst>
          </p:cNvPr>
          <p:cNvSpPr/>
          <p:nvPr/>
        </p:nvSpPr>
        <p:spPr>
          <a:xfrm>
            <a:off x="683568" y="1347614"/>
            <a:ext cx="4310260" cy="2808312"/>
          </a:xfrm>
          <a:prstGeom prst="ellipse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2082D1B-3F90-4150-A62A-C9015EDE20A5}"/>
              </a:ext>
            </a:extLst>
          </p:cNvPr>
          <p:cNvSpPr/>
          <p:nvPr/>
        </p:nvSpPr>
        <p:spPr>
          <a:xfrm>
            <a:off x="4139952" y="1131590"/>
            <a:ext cx="4680520" cy="3168352"/>
          </a:xfrm>
          <a:prstGeom prst="ellipse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5D6A6-E124-4CB9-B474-9AD112A7ADC1}"/>
              </a:ext>
            </a:extLst>
          </p:cNvPr>
          <p:cNvSpPr txBox="1"/>
          <p:nvPr/>
        </p:nvSpPr>
        <p:spPr>
          <a:xfrm>
            <a:off x="4932040" y="2284879"/>
            <a:ext cx="20351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User_id</a:t>
            </a:r>
            <a:endParaRPr lang="en-US" altLang="ko-KR" sz="1400" b="1" dirty="0">
              <a:solidFill>
                <a:schemeClr val="accent3">
                  <a:lumMod val="40000"/>
                  <a:lumOff val="6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  <a:p>
            <a:pPr algn="ctr"/>
            <a:r>
              <a:rPr lang="en-US" altLang="ko-KR" sz="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(</a:t>
            </a:r>
            <a:r>
              <a:rPr lang="ko-KR" altLang="en-US" sz="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사용자</a:t>
            </a:r>
            <a:r>
              <a:rPr lang="en-US" altLang="ko-KR" sz="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)</a:t>
            </a:r>
            <a:endParaRPr lang="ko-KR" altLang="en-US" sz="800" b="1" dirty="0">
              <a:solidFill>
                <a:schemeClr val="accent3">
                  <a:lumMod val="40000"/>
                  <a:lumOff val="6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3E566-A3A7-4393-9B37-E41925CB7B27}"/>
              </a:ext>
            </a:extLst>
          </p:cNvPr>
          <p:cNvSpPr txBox="1"/>
          <p:nvPr/>
        </p:nvSpPr>
        <p:spPr>
          <a:xfrm>
            <a:off x="6209292" y="2157413"/>
            <a:ext cx="203511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Imp_id</a:t>
            </a:r>
            <a:endParaRPr lang="ko-KR" altLang="en-US" sz="800" b="1" dirty="0">
              <a:solidFill>
                <a:schemeClr val="accent3">
                  <a:lumMod val="40000"/>
                  <a:lumOff val="60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9EBF6E-0948-41BB-A369-6AFD896E0FAB}"/>
              </a:ext>
            </a:extLst>
          </p:cNvPr>
          <p:cNvSpPr txBox="1"/>
          <p:nvPr/>
        </p:nvSpPr>
        <p:spPr>
          <a:xfrm>
            <a:off x="3544996" y="2408570"/>
            <a:ext cx="203511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ln w="127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itchFamily="34" charset="0"/>
              </a:rPr>
              <a:t>Content</a:t>
            </a:r>
          </a:p>
          <a:p>
            <a:pPr algn="ctr"/>
            <a:r>
              <a:rPr lang="en-US" altLang="ko-KR" sz="1400" b="1" dirty="0">
                <a:ln w="127"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itchFamily="34" charset="0"/>
              </a:rPr>
              <a:t>_id</a:t>
            </a:r>
            <a:endParaRPr lang="ko-KR" altLang="en-US" sz="800" b="1" dirty="0">
              <a:ln w="127">
                <a:solidFill>
                  <a:schemeClr val="tx1">
                    <a:alpha val="1000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8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FE4D525-F4E0-D442-A6BA-CA843229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Tableau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EDA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D8FDAD49-4068-274D-BDE6-EB3E91077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 전처리</a:t>
            </a: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C8D86392-2671-014C-AFC3-C7B028291B05}"/>
              </a:ext>
            </a:extLst>
          </p:cNvPr>
          <p:cNvGrpSpPr/>
          <p:nvPr/>
        </p:nvGrpSpPr>
        <p:grpSpPr>
          <a:xfrm>
            <a:off x="220761" y="1430344"/>
            <a:ext cx="3835316" cy="729994"/>
            <a:chOff x="1062658" y="3959655"/>
            <a:chExt cx="1728192" cy="8550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81F3D1-1FD6-424C-AF06-6070DA3DBB30}"/>
                </a:ext>
              </a:extLst>
            </p:cNvPr>
            <p:cNvSpPr txBox="1"/>
            <p:nvPr/>
          </p:nvSpPr>
          <p:spPr>
            <a:xfrm>
              <a:off x="1062658" y="3959655"/>
              <a:ext cx="1728192" cy="360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Keyword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분석을 통한 카테고리 </a:t>
              </a: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네이밍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 작업 진행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810446-A9E7-C04C-87E8-9C383E3CCD5B}"/>
                </a:ext>
              </a:extLst>
            </p:cNvPr>
            <p:cNvSpPr txBox="1"/>
            <p:nvPr/>
          </p:nvSpPr>
          <p:spPr>
            <a:xfrm>
              <a:off x="1062658" y="4490243"/>
              <a:ext cx="1728192" cy="3244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수치형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category_id_1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 컬럼에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카테고리명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Arial" pitchFamily="34" charset="0"/>
                </a:rPr>
                <a:t> 부여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FAB682-E7B9-344D-8195-0A0969C1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2" y="2180891"/>
            <a:ext cx="3721805" cy="28471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D20B69-A9CB-AA42-8E7D-68FFECB0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13" y="1430344"/>
            <a:ext cx="1529743" cy="3597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120B4C-E9B4-FC4A-A073-99DD935AC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1425149"/>
            <a:ext cx="2129702" cy="35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3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C79580C-FEAB-814E-ABFE-3920817FD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84000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Tableau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EDA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F73A3-7116-194A-8863-1DF4F7755E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3970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광고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CTR</a:t>
            </a:r>
          </a:p>
        </p:txBody>
      </p:sp>
    </p:spTree>
    <p:extLst>
      <p:ext uri="{BB962C8B-B14F-4D97-AF65-F5344CB8AC3E}">
        <p14:creationId xmlns:p14="http://schemas.microsoft.com/office/powerpoint/2010/main" val="377850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C79580C-FEAB-814E-ABFE-3920817FD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84000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결론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CF73A3-7116-194A-8863-1DF4F7755E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13970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결과 요약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한계점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수행 환경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3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FE4D525-F4E0-D442-A6BA-CA843229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결론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D8FDAD49-4068-274D-BDE6-EB3E91077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행태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분석 결과</a:t>
            </a:r>
          </a:p>
        </p:txBody>
      </p:sp>
      <p:graphicFrame>
        <p:nvGraphicFramePr>
          <p:cNvPr id="4" name="Table 1">
            <a:extLst>
              <a:ext uri="{FF2B5EF4-FFF2-40B4-BE49-F238E27FC236}">
                <a16:creationId xmlns:a16="http://schemas.microsoft.com/office/drawing/2014/main" id="{F1744582-1B5D-CA46-A1F6-328777F1A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71738"/>
              </p:ext>
            </p:extLst>
          </p:nvPr>
        </p:nvGraphicFramePr>
        <p:xfrm>
          <a:off x="179512" y="1203598"/>
          <a:ext cx="2808312" cy="3690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358160258"/>
                    </a:ext>
                  </a:extLst>
                </a:gridCol>
              </a:tblGrid>
              <a:tr h="86718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69705"/>
                  </a:ext>
                </a:extLst>
              </a:tr>
              <a:tr h="5368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0" dirty="0">
                        <a:solidFill>
                          <a:schemeClr val="accent1"/>
                        </a:solidFill>
                        <a:latin typeface="NanumSquare ExtraBold" panose="020B0600000101010101" pitchFamily="34" charset="-127"/>
                        <a:ea typeface="NanumSquare ExtraBold" panose="020B0600000101010101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82994"/>
                  </a:ext>
                </a:extLst>
              </a:tr>
              <a:tr h="16068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연령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]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(26%)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(20%)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대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(19%)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실거래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30</a:t>
                      </a:r>
                      <a:r>
                        <a:rPr lang="ko-KR" altLang="en-US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대</a:t>
                      </a:r>
                      <a:endParaRPr lang="en-US" altLang="ko-KR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성별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]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남자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(61%)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여자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(28%)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평균적인 활동력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ko-KR" altLang="en-US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여자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남자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17640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48F449-6986-F34A-9096-EA5732B1B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981955"/>
              </p:ext>
            </p:extLst>
          </p:nvPr>
        </p:nvGraphicFramePr>
        <p:xfrm>
          <a:off x="3159550" y="1203598"/>
          <a:ext cx="2924618" cy="3690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4618">
                  <a:extLst>
                    <a:ext uri="{9D8B030D-6E8A-4147-A177-3AD203B41FA5}">
                      <a16:colId xmlns:a16="http://schemas.microsoft.com/office/drawing/2014/main" val="3358160258"/>
                    </a:ext>
                  </a:extLst>
                </a:gridCol>
              </a:tblGrid>
              <a:tr h="8755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69705"/>
                  </a:ext>
                </a:extLst>
              </a:tr>
              <a:tr h="666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0" dirty="0">
                        <a:solidFill>
                          <a:schemeClr val="accent3"/>
                        </a:solidFill>
                        <a:latin typeface="NanumSquare ExtraBold" panose="020B0600000101010101" pitchFamily="34" charset="-127"/>
                        <a:ea typeface="NanumSquare ExtraBold" panose="020B0600000101010101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82994"/>
                  </a:ext>
                </a:extLst>
              </a:tr>
              <a:tr h="21477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      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                 </a:t>
                      </a:r>
                      <a:r>
                        <a:rPr lang="ko-KR" altLang="en-US" sz="11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디지털</a:t>
                      </a:r>
                      <a:r>
                        <a:rPr lang="en-US" altLang="ko-KR" sz="11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/</a:t>
                      </a:r>
                      <a:r>
                        <a:rPr lang="ko-KR" altLang="en-US" sz="11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가전</a:t>
                      </a:r>
                      <a:r>
                        <a:rPr lang="en-US" altLang="ko-KR" sz="11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(88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명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,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성별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/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연령 선호도 ↑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)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 [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광고주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                 </a:t>
                      </a:r>
                      <a:r>
                        <a:rPr lang="ko-KR" altLang="en-US" sz="1100" b="1" u="sng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뷰티</a:t>
                      </a:r>
                      <a:r>
                        <a:rPr lang="en-US" altLang="ko-KR" sz="11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/</a:t>
                      </a:r>
                      <a:r>
                        <a:rPr lang="ko-KR" altLang="en-US" sz="11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미용</a:t>
                      </a:r>
                      <a:r>
                        <a:rPr lang="ko-KR" altLang="en-US" sz="1100" b="1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(2,764 item, </a:t>
                      </a:r>
                      <a:r>
                        <a:rPr lang="ko-KR" altLang="en-US" sz="7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신고수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1</a:t>
                      </a:r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위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)</a:t>
                      </a:r>
                      <a:endParaRPr lang="en-US" altLang="ko-KR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이슈관리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                     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신발 →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ko-KR" altLang="en-US" sz="11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가방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(BGZT LAB Target)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기대매출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17640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24BD59-B141-3944-95A8-ED9245962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78436"/>
              </p:ext>
            </p:extLst>
          </p:nvPr>
        </p:nvGraphicFramePr>
        <p:xfrm>
          <a:off x="6156176" y="1203598"/>
          <a:ext cx="2808312" cy="36900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3358160258"/>
                    </a:ext>
                  </a:extLst>
                </a:gridCol>
              </a:tblGrid>
              <a:tr h="11036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69705"/>
                  </a:ext>
                </a:extLst>
              </a:tr>
              <a:tr h="5414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i="0" dirty="0">
                        <a:solidFill>
                          <a:schemeClr val="accent1"/>
                        </a:solidFill>
                        <a:latin typeface="NanumSquare ExtraBold" panose="020B0600000101010101" pitchFamily="34" charset="-127"/>
                        <a:ea typeface="NanumSquare ExtraBold" panose="020B0600000101010101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82994"/>
                  </a:ext>
                </a:extLst>
              </a:tr>
              <a:tr h="20449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✓ 일평균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CTR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 </a:t>
                      </a: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3.17%</a:t>
                      </a:r>
                      <a:endParaRPr lang="en-US" altLang="ko-KR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오전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(9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~13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대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(3.34%)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✓ 연령대별 상이한 시간대 분포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30</a:t>
                      </a:r>
                      <a:r>
                        <a:rPr lang="ko-KR" altLang="en-US" sz="1400" b="1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 Bold" panose="020B0600000101010101" pitchFamily="34" charset="-127"/>
                          <a:ea typeface="NanumSquare Bold" panose="020B0600000101010101" pitchFamily="34" charset="-127"/>
                          <a:cs typeface="Arial" pitchFamily="34" charset="0"/>
                        </a:rPr>
                        <a:t>대 남성 </a:t>
                      </a:r>
                      <a:endParaRPr lang="en-US" altLang="ko-KR" sz="14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 Bold" panose="020B0600000101010101" pitchFamily="34" charset="-127"/>
                        <a:ea typeface="NanumSquare Bold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CTR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Arial" pitchFamily="34" charset="0"/>
                        </a:rPr>
                        <a:t>과 구매력 모두 높음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117640"/>
                  </a:ext>
                </a:extLst>
              </a:tr>
            </a:tbl>
          </a:graphicData>
        </a:graphic>
      </p:graphicFrame>
      <p:sp>
        <p:nvSpPr>
          <p:cNvPr id="7" name="Round Same Side Corner Rectangle 8">
            <a:extLst>
              <a:ext uri="{FF2B5EF4-FFF2-40B4-BE49-F238E27FC236}">
                <a16:creationId xmlns:a16="http://schemas.microsoft.com/office/drawing/2014/main" id="{5D6234B3-ECE5-9949-81B9-B6FFAFA3053E}"/>
              </a:ext>
            </a:extLst>
          </p:cNvPr>
          <p:cNvSpPr/>
          <p:nvPr/>
        </p:nvSpPr>
        <p:spPr>
          <a:xfrm>
            <a:off x="1360011" y="1580505"/>
            <a:ext cx="431387" cy="432048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93D86-C33F-E94A-9FE8-28F32AE82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86" y="1526265"/>
            <a:ext cx="568722" cy="5687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7D3A35-E87C-4B48-8FA2-07E4298F8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5" y="1499660"/>
            <a:ext cx="1081603" cy="6005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1DD381-BFB5-A444-9DB6-46870D61D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82" y="2677410"/>
            <a:ext cx="377816" cy="3778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586D77-D01C-264F-A8F2-887D3FC647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8" y="3795015"/>
            <a:ext cx="378000" cy="3588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EA6463-081F-A342-A8F5-4E0D6EFDFF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00" y="2816055"/>
            <a:ext cx="360000" cy="360000"/>
          </a:xfrm>
          <a:prstGeom prst="rect">
            <a:avLst/>
          </a:prstGeom>
        </p:spPr>
      </p:pic>
      <p:pic>
        <p:nvPicPr>
          <p:cNvPr id="29" name="그림 28" descr="화살이(가) 표시된 사진&#10;&#10;자동 생성된 설명">
            <a:extLst>
              <a:ext uri="{FF2B5EF4-FFF2-40B4-BE49-F238E27FC236}">
                <a16:creationId xmlns:a16="http://schemas.microsoft.com/office/drawing/2014/main" id="{D73A47BC-F686-1745-8FAE-DAA66E0E17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1" r="21081"/>
          <a:stretch/>
        </p:blipFill>
        <p:spPr>
          <a:xfrm>
            <a:off x="3336144" y="4070095"/>
            <a:ext cx="288000" cy="28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47549EA-EA0E-D64B-A4E5-5465C4729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00" y="3475105"/>
            <a:ext cx="343125" cy="3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BE32B7-8B9C-FB45-AF82-3D57AC015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91830"/>
            <a:ext cx="360000" cy="3600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16884BF-F7B2-7449-A3A4-720FFB2ABC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4" y="4019568"/>
            <a:ext cx="549622" cy="5607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8C935A7-82A2-D843-898B-49537485806F}"/>
              </a:ext>
            </a:extLst>
          </p:cNvPr>
          <p:cNvSpPr txBox="1"/>
          <p:nvPr/>
        </p:nvSpPr>
        <p:spPr>
          <a:xfrm>
            <a:off x="1128904" y="2228559"/>
            <a:ext cx="946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dirty="0">
                <a:solidFill>
                  <a:schemeClr val="accent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itchFamily="34" charset="0"/>
              </a:rPr>
              <a:t>사용자</a:t>
            </a:r>
            <a:endParaRPr lang="ko-Kore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46B3A4-4059-9942-9CF2-006FEA9AB512}"/>
              </a:ext>
            </a:extLst>
          </p:cNvPr>
          <p:cNvSpPr txBox="1"/>
          <p:nvPr/>
        </p:nvSpPr>
        <p:spPr>
          <a:xfrm>
            <a:off x="4148365" y="2230394"/>
            <a:ext cx="946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dirty="0">
                <a:solidFill>
                  <a:schemeClr val="accent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itchFamily="34" charset="0"/>
              </a:rPr>
              <a:t>광고</a:t>
            </a:r>
            <a:endParaRPr lang="ko-Kore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B4D8C6-1E91-D040-B51D-87967AF6D8BD}"/>
              </a:ext>
            </a:extLst>
          </p:cNvPr>
          <p:cNvSpPr txBox="1"/>
          <p:nvPr/>
        </p:nvSpPr>
        <p:spPr>
          <a:xfrm>
            <a:off x="7072983" y="2230395"/>
            <a:ext cx="946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dirty="0" err="1">
                <a:solidFill>
                  <a:schemeClr val="accent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itchFamily="34" charset="0"/>
              </a:rPr>
              <a:t>클릭률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249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FE4D525-F4E0-D442-A6BA-CA843229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sz="3300" dirty="0">
                <a:solidFill>
                  <a:schemeClr val="bg1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</a:t>
            </a:r>
            <a:r>
              <a:rPr lang="ko-KR" altLang="en-US" sz="3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결론</a:t>
            </a:r>
            <a:endParaRPr lang="ko-Kore-KR" altLang="en-US" sz="3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D8FDAD49-4068-274D-BDE6-EB3E91077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한계점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600A031B-BA64-E246-9DDB-404E9AEF097B}"/>
              </a:ext>
            </a:extLst>
          </p:cNvPr>
          <p:cNvSpPr/>
          <p:nvPr/>
        </p:nvSpPr>
        <p:spPr>
          <a:xfrm>
            <a:off x="913187" y="1449849"/>
            <a:ext cx="504579" cy="504579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">
            <a:extLst>
              <a:ext uri="{FF2B5EF4-FFF2-40B4-BE49-F238E27FC236}">
                <a16:creationId xmlns:a16="http://schemas.microsoft.com/office/drawing/2014/main" id="{1BEC9E61-AE7C-3B49-905D-711FE8381CD0}"/>
              </a:ext>
            </a:extLst>
          </p:cNvPr>
          <p:cNvSpPr/>
          <p:nvPr/>
        </p:nvSpPr>
        <p:spPr>
          <a:xfrm>
            <a:off x="907282" y="1486138"/>
            <a:ext cx="516388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FCB21A70-464F-3A48-AA39-1F9263C5A11D}"/>
              </a:ext>
            </a:extLst>
          </p:cNvPr>
          <p:cNvSpPr/>
          <p:nvPr/>
        </p:nvSpPr>
        <p:spPr>
          <a:xfrm>
            <a:off x="913187" y="2044046"/>
            <a:ext cx="504579" cy="504579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5B8FD458-9D64-E045-9AB6-963CF2EF06D1}"/>
              </a:ext>
            </a:extLst>
          </p:cNvPr>
          <p:cNvSpPr/>
          <p:nvPr/>
        </p:nvSpPr>
        <p:spPr>
          <a:xfrm>
            <a:off x="907282" y="2080335"/>
            <a:ext cx="516388" cy="432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5BE920-B8BD-D549-A20A-9E9B80E23A72}"/>
              </a:ext>
            </a:extLst>
          </p:cNvPr>
          <p:cNvSpPr txBox="1"/>
          <p:nvPr/>
        </p:nvSpPr>
        <p:spPr>
          <a:xfrm>
            <a:off x="1467966" y="1563638"/>
            <a:ext cx="62080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제공받은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dataset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일치의 데이터라 정확한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trend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분석에 어려움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48756E-72A7-8E44-B7F7-A4F6A2ABC8F3}"/>
              </a:ext>
            </a:extLst>
          </p:cNvPr>
          <p:cNvSpPr txBox="1"/>
          <p:nvPr/>
        </p:nvSpPr>
        <p:spPr>
          <a:xfrm>
            <a:off x="1467966" y="2083451"/>
            <a:ext cx="69204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분석 결과를 바탕으로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Catboost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머신러닝에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feature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engineering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을 진행했으나 유의미한 결과는 얻지 못함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평균 거래량의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nan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값이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대 남성과 비슷한 추이를 띄는 것에 착안해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nan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대로 분류하여 성능 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7B97C2-1AAE-764C-880B-1C2C451EA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622320"/>
            <a:ext cx="5122664" cy="2253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EEFF9E-C55B-4249-8963-1649B2C5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434" y="2826998"/>
            <a:ext cx="2107863" cy="10396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6C9F83-A440-8444-85ED-5BFA60038B79}"/>
              </a:ext>
            </a:extLst>
          </p:cNvPr>
          <p:cNvSpPr txBox="1"/>
          <p:nvPr/>
        </p:nvSpPr>
        <p:spPr>
          <a:xfrm>
            <a:off x="6959433" y="2553168"/>
            <a:ext cx="2107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기존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D9407C-749B-2E45-B4F0-F2C42342FCAC}"/>
              </a:ext>
            </a:extLst>
          </p:cNvPr>
          <p:cNvSpPr txBox="1"/>
          <p:nvPr/>
        </p:nvSpPr>
        <p:spPr>
          <a:xfrm>
            <a:off x="6959433" y="3847795"/>
            <a:ext cx="21078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변경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Arial" pitchFamily="34" charset="0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D42D87-8F4E-0E4C-939A-6B4860A60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433" y="4133708"/>
            <a:ext cx="1640582" cy="7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7615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D9101B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11129</TotalTime>
  <Words>488</Words>
  <Application>Microsoft Macintosh PowerPoint</Application>
  <PresentationFormat>화면 슬라이드 쇼(16:9)</PresentationFormat>
  <Paragraphs>121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NanumSquare</vt:lpstr>
      <vt:lpstr>NanumSquare Bold</vt:lpstr>
      <vt:lpstr>NanumSquare ExtraBold</vt:lpstr>
      <vt:lpstr>Arial</vt:lpstr>
      <vt:lpstr>Calibri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정 다예</cp:lastModifiedBy>
  <cp:revision>103</cp:revision>
  <dcterms:created xsi:type="dcterms:W3CDTF">2016-12-05T23:26:54Z</dcterms:created>
  <dcterms:modified xsi:type="dcterms:W3CDTF">2022-02-01T16:04:23Z</dcterms:modified>
</cp:coreProperties>
</file>